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3" r:id="rId3"/>
    <p:sldId id="1349" r:id="rId4"/>
    <p:sldId id="267" r:id="rId5"/>
    <p:sldId id="268" r:id="rId6"/>
    <p:sldId id="289" r:id="rId7"/>
    <p:sldId id="290" r:id="rId8"/>
    <p:sldId id="293" r:id="rId9"/>
    <p:sldId id="310" r:id="rId10"/>
    <p:sldId id="316" r:id="rId11"/>
    <p:sldId id="317" r:id="rId12"/>
    <p:sldId id="295" r:id="rId13"/>
    <p:sldId id="296" r:id="rId14"/>
    <p:sldId id="1346" r:id="rId15"/>
    <p:sldId id="298" r:id="rId16"/>
    <p:sldId id="311" r:id="rId17"/>
    <p:sldId id="300" r:id="rId18"/>
    <p:sldId id="312" r:id="rId19"/>
    <p:sldId id="309" r:id="rId20"/>
    <p:sldId id="302" r:id="rId21"/>
    <p:sldId id="303" r:id="rId22"/>
    <p:sldId id="304" r:id="rId23"/>
    <p:sldId id="315" r:id="rId24"/>
    <p:sldId id="305" r:id="rId25"/>
    <p:sldId id="306" r:id="rId26"/>
    <p:sldId id="318" r:id="rId27"/>
    <p:sldId id="319" r:id="rId28"/>
    <p:sldId id="320" r:id="rId29"/>
    <p:sldId id="321" r:id="rId30"/>
    <p:sldId id="1347" r:id="rId31"/>
    <p:sldId id="1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8BBBE-997A-41EE-BDF2-4A98754C589A}" v="10" dt="2023-07-13T17:16:23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22"/>
    <p:restoredTop sz="96053"/>
  </p:normalViewPr>
  <p:slideViewPr>
    <p:cSldViewPr snapToGrid="0" snapToObjects="1">
      <p:cViewPr varScale="1">
        <p:scale>
          <a:sx n="123" d="100"/>
          <a:sy n="12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enzie Mabry" userId="wC5zpGcBeF/dXo9LvTWr0ugVTIDpBrI511JU3C9s4SI=" providerId="None" clId="Web-{94B8BBBE-997A-41EE-BDF2-4A98754C589A}"/>
    <pc:docChg chg="modSld">
      <pc:chgData name="Makenzie Mabry" userId="wC5zpGcBeF/dXo9LvTWr0ugVTIDpBrI511JU3C9s4SI=" providerId="None" clId="Web-{94B8BBBE-997A-41EE-BDF2-4A98754C589A}" dt="2023-07-13T17:16:23.165" v="3" actId="1076"/>
      <pc:docMkLst>
        <pc:docMk/>
      </pc:docMkLst>
      <pc:sldChg chg="modSp">
        <pc:chgData name="Makenzie Mabry" userId="wC5zpGcBeF/dXo9LvTWr0ugVTIDpBrI511JU3C9s4SI=" providerId="None" clId="Web-{94B8BBBE-997A-41EE-BDF2-4A98754C589A}" dt="2023-07-13T17:16:23.165" v="3" actId="1076"/>
        <pc:sldMkLst>
          <pc:docMk/>
          <pc:sldMk cId="3459584486" sldId="1341"/>
        </pc:sldMkLst>
        <pc:spChg chg="mod">
          <ac:chgData name="Makenzie Mabry" userId="wC5zpGcBeF/dXo9LvTWr0ugVTIDpBrI511JU3C9s4SI=" providerId="None" clId="Web-{94B8BBBE-997A-41EE-BDF2-4A98754C589A}" dt="2023-07-13T17:16:23.165" v="3" actId="1076"/>
          <ac:spMkLst>
            <pc:docMk/>
            <pc:sldMk cId="3459584486" sldId="134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0780-5A59-C944-AAF4-A8FA3778D75F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8A3C-2D48-684E-AB48-8DC239CA6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shows  hotspots related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is a procedure to reduce the clustering of species records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8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4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7D9C-9475-9040-80BE-90BCBEF5A5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1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25B-866B-5FB3-0607-BF24F8E1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CDFF-0777-7305-8B50-91E2D84B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8293-0F40-05BC-8F23-15B5D5CB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BCC7-BEA5-8532-73E9-DAE0424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5B75-E49C-D659-5B36-C2E65CCA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8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FAED-825B-406B-DDD0-E1D537B6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FD633-E25D-868E-8E55-2912B305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3B0-51B3-E243-005B-96F259A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BE3-96A0-3C18-F1AE-7BCBCE19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0582-DB47-5170-AC38-72FDAC4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A3EF8-4E05-2D53-ECF6-E0F7CF898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D236-47C0-31D3-8916-F50949B34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CCA0C-46FB-2300-BFBB-F756064B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0DC8-5780-E81E-AE45-D33678E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BE21-83C8-98C4-B9E6-DA03DA79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5049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B5A5-D0B1-5558-1591-F6D33298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F43F-DE9B-386A-255F-74E107FE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52FF-D0C7-ADBE-970F-5DD8389D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3371-05EA-B00A-9BFB-6C101F2F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15C6-CD4C-4A70-64B5-38BF408C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5634-814A-A986-CD50-2A5893C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5DE1-B287-1CA5-63CD-3DF5D5C9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9A1F-A584-7636-F5EC-40163C89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D575-8131-766C-6998-E8FD7C15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9EDD-F155-999E-7729-FA3BAF49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CF8E-999E-1543-4F06-042884AC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5737-7373-DBBF-D47D-4740BFF5A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39C9-2545-5BB9-64C0-1A5DB0A7A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098D-9110-8A41-8EBF-374CC023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9068-DF57-178D-F298-C6AF7D6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75D7-76EC-B577-9027-60E40C0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D9C2-43C2-E653-1A7D-8B666CE8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5BD30-1BA2-BC01-A63B-2A3109E0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1FB-2F9E-C13E-6C54-2DBB83EAE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051B8-2D81-A753-8A2A-7F7A72F2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A56F9-6FB1-BB3A-14C8-BB1208BB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C43C2-20E0-2E66-21C6-F337F8B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D1366-4E5E-C5C3-08FE-3621E60E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78D13-97A4-9A26-721E-D966C74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3510-B2F1-3C60-9C5B-301D72F3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19E45-9CC7-311B-9EFE-F1A68F66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DF2F-212D-3A8D-39A3-66924D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B453-B4AC-961E-32F7-E4F97A9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B59B-C703-BC60-7042-9E3FCB8E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570C4-01AC-ED42-20F4-264AD68D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ADFE-F8C3-A525-5C2A-849DA7AD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D369-9C11-2128-269C-1A659F9E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05E8-F256-B450-629B-F3D10CAB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C66BF-C351-460A-30E5-6F622FDE0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1FCA-A7A8-C60F-317A-7D1446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A5A50-E645-D5E0-98ED-5C81A7CA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EBB5-C6E0-3E1A-85D7-63543FC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85A5-E6B4-4893-C534-76C429C8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A1C51-0D81-00E2-D6B0-91808FA1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6576-87FC-30B0-513A-2F612956B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09A-7676-0A96-A871-0F96E6D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C04A-1448-C124-6896-0CF8987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DAD9-31C4-2390-2B3D-701F63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3B2BE-3090-9F15-415B-5437C845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4AD7-1CDB-8EBF-19EE-13E1CAB5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7A89D-3EF2-F9AA-0DFC-BDB1F74CA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CC72-739A-8443-9D6D-BEFD5A2F16E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13F7-77F8-AEFD-1DED-AEBE1DEB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362E6-46A2-A987-EEA7-DD3BE784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A0A5-3EEC-3B42-9E32-94F7AA7D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7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98E0-F873-8D40-9DA4-2754F739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4154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1"/>
                </a:solidFill>
              </a:rPr>
              <a:t>02- Data Cleaning</a:t>
            </a:r>
          </a:p>
        </p:txBody>
      </p:sp>
      <p:pic>
        <p:nvPicPr>
          <p:cNvPr id="4" name="Picture 3" descr="band.jpg">
            <a:extLst>
              <a:ext uri="{FF2B5EF4-FFF2-40B4-BE49-F238E27FC236}">
                <a16:creationId xmlns:a16="http://schemas.microsoft.com/office/drawing/2014/main" id="{3EA100DD-379A-B64E-9971-E2146A3A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5" name="Picture 6" descr="https://www.idigbio.org/wiki/_media/idigbio_logo_rgb.png">
            <a:extLst>
              <a:ext uri="{FF2B5EF4-FFF2-40B4-BE49-F238E27FC236}">
                <a16:creationId xmlns:a16="http://schemas.microsoft.com/office/drawing/2014/main" id="{20E4888B-F44F-424A-A5C9-B8766FCD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FCA91-03DC-2741-849D-68E2121BC3B0}"/>
              </a:ext>
            </a:extLst>
          </p:cNvPr>
          <p:cNvSpPr txBox="1"/>
          <p:nvPr/>
        </p:nvSpPr>
        <p:spPr>
          <a:xfrm>
            <a:off x="4434712" y="3884840"/>
            <a:ext cx="3322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000" dirty="0">
              <a:solidFill>
                <a:srgbClr val="0070C0"/>
              </a:solidFill>
            </a:endParaRPr>
          </a:p>
          <a:p>
            <a:pPr algn="ctr"/>
            <a:r>
              <a:rPr lang="en-US" sz="3000">
                <a:solidFill>
                  <a:srgbClr val="0070C0"/>
                </a:solidFill>
              </a:rPr>
              <a:t>Shelly Gaynor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105020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B691E-928C-922A-9504-FC17871057B2}"/>
              </a:ext>
            </a:extLst>
          </p:cNvPr>
          <p:cNvSpPr/>
          <p:nvPr/>
        </p:nvSpPr>
        <p:spPr>
          <a:xfrm>
            <a:off x="3977973" y="2895115"/>
            <a:ext cx="7067811" cy="4046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55340D5-386D-F558-F130-9A25B11F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80"/>
          <a:stretch/>
        </p:blipFill>
        <p:spPr>
          <a:xfrm>
            <a:off x="2176830" y="3631118"/>
            <a:ext cx="7713878" cy="24349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6B5F2-88D0-55F6-3F61-9A116551698F}"/>
              </a:ext>
            </a:extLst>
          </p:cNvPr>
          <p:cNvSpPr txBox="1"/>
          <p:nvPr/>
        </p:nvSpPr>
        <p:spPr>
          <a:xfrm>
            <a:off x="932865" y="6103672"/>
            <a:ext cx="10870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Our climate layers are 30 arc-sec resolution which is about 1000 meters</a:t>
            </a:r>
          </a:p>
        </p:txBody>
      </p:sp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3A50002C-FCD9-5523-7C1D-45B9CC92CAF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C. Locality Cleaning</a:t>
            </a:r>
          </a:p>
        </p:txBody>
      </p:sp>
    </p:spTree>
    <p:extLst>
      <p:ext uri="{BB962C8B-B14F-4D97-AF65-F5344CB8AC3E}">
        <p14:creationId xmlns:p14="http://schemas.microsoft.com/office/powerpoint/2010/main" val="118283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6B5F2-88D0-55F6-3F61-9A116551698F}"/>
              </a:ext>
            </a:extLst>
          </p:cNvPr>
          <p:cNvSpPr txBox="1"/>
          <p:nvPr/>
        </p:nvSpPr>
        <p:spPr>
          <a:xfrm>
            <a:off x="660730" y="3491359"/>
            <a:ext cx="10036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skewed records can be identified with based on the ‘</a:t>
            </a:r>
            <a:r>
              <a:rPr lang="en-US" sz="2800" dirty="0" err="1"/>
              <a:t>InformationWitheld</a:t>
            </a:r>
            <a:r>
              <a:rPr lang="en-US" sz="2800" dirty="0"/>
              <a:t>’ column.</a:t>
            </a: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ED3AA4F-233E-F009-F518-E98CE51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0" y="4920097"/>
            <a:ext cx="11790819" cy="1790662"/>
          </a:xfrm>
          <a:prstGeom prst="rect">
            <a:avLst/>
          </a:prstGeom>
        </p:spPr>
      </p:pic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773FD8F9-7463-C7EA-1F5D-66615285D8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C. Locality Cleaning</a:t>
            </a:r>
          </a:p>
        </p:txBody>
      </p:sp>
    </p:spTree>
    <p:extLst>
      <p:ext uri="{BB962C8B-B14F-4D97-AF65-F5344CB8AC3E}">
        <p14:creationId xmlns:p14="http://schemas.microsoft.com/office/powerpoint/2010/main" val="7292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1BFD2-58AB-E243-B8FE-608EFC03396F}"/>
              </a:ext>
            </a:extLst>
          </p:cNvPr>
          <p:cNvSpPr txBox="1"/>
          <p:nvPr/>
        </p:nvSpPr>
        <p:spPr>
          <a:xfrm>
            <a:off x="0" y="6596390"/>
            <a:ext cx="1198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Zizka</a:t>
            </a:r>
            <a:r>
              <a:rPr lang="en-US" sz="1400" dirty="0"/>
              <a:t> et al. 2019. </a:t>
            </a:r>
            <a:r>
              <a:rPr lang="en-US" sz="1400" dirty="0" err="1"/>
              <a:t>CoordinateCleaner</a:t>
            </a:r>
            <a:r>
              <a:rPr lang="en-US" sz="1400" dirty="0"/>
              <a:t>: Standardized cleaning of occurrence records from biological collection databases. Methods in Ecology and Evolution.</a:t>
            </a:r>
          </a:p>
          <a:p>
            <a:r>
              <a:rPr lang="en-US" sz="1400" dirty="0"/>
              <a:t>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4A1B44-DF86-F558-1F34-7685687F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97" y="1679913"/>
            <a:ext cx="9338605" cy="2665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B6509-661A-3C4A-9589-07C7458EDDC1}"/>
              </a:ext>
            </a:extLst>
          </p:cNvPr>
          <p:cNvSpPr txBox="1"/>
          <p:nvPr/>
        </p:nvSpPr>
        <p:spPr>
          <a:xfrm>
            <a:off x="5406262" y="1519922"/>
            <a:ext cx="310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Removes points in a radius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around biodiversity institutions</a:t>
            </a:r>
          </a:p>
        </p:txBody>
      </p:sp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90AF341B-551D-CDFD-372C-8467F543077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D. Flag and Filter Cultivated Records</a:t>
            </a:r>
          </a:p>
        </p:txBody>
      </p:sp>
    </p:spTree>
    <p:extLst>
      <p:ext uri="{BB962C8B-B14F-4D97-AF65-F5344CB8AC3E}">
        <p14:creationId xmlns:p14="http://schemas.microsoft.com/office/powerpoint/2010/main" val="301805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E. Duplicate Removal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A2FB4-67E7-3548-BD5C-7F432637EDFB}"/>
              </a:ext>
            </a:extLst>
          </p:cNvPr>
          <p:cNvSpPr txBox="1"/>
          <p:nvPr/>
        </p:nvSpPr>
        <p:spPr>
          <a:xfrm>
            <a:off x="676405" y="4622104"/>
            <a:ext cx="1116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parsedate</a:t>
            </a:r>
            <a:r>
              <a:rPr lang="en-US" sz="2800" dirty="0"/>
              <a:t> is a beautiful package that parses dates – However, it only parses dates after 1970!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Try </a:t>
            </a:r>
            <a:r>
              <a:rPr lang="en-US" sz="2800" b="1" dirty="0" err="1"/>
              <a:t>remove.unparable</a:t>
            </a:r>
            <a:r>
              <a:rPr lang="en-US" sz="2800" b="1" dirty="0"/>
              <a:t> = FALSE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45F08-B829-1916-73CE-3D2FF7FF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3" y="1843088"/>
            <a:ext cx="9840667" cy="26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6407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F/G. Spatial Deduplication and Thinning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70" y="1657351"/>
            <a:ext cx="64077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Infrastructure (roads, herbaria,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Temporal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Filtering is a procedure to reduce the clustering of species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Collection efforts can lead to clustering of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1" y="5967840"/>
            <a:ext cx="784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Daru et al. 2017. Widespread sampling biases in herbaria revealed from large-scale digitization. New Phytologist.</a:t>
            </a:r>
          </a:p>
          <a:p>
            <a:endParaRPr lang="en-US" sz="24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AEA16E-390C-7847-BD59-071B1E2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95"/>
          <a:stretch/>
        </p:blipFill>
        <p:spPr>
          <a:xfrm>
            <a:off x="7767484" y="939547"/>
            <a:ext cx="3657600" cy="5628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1719-3BE8-774C-9A20-C32F1F04A1F1}"/>
              </a:ext>
            </a:extLst>
          </p:cNvPr>
          <p:cNvSpPr txBox="1"/>
          <p:nvPr/>
        </p:nvSpPr>
        <p:spPr>
          <a:xfrm>
            <a:off x="7767484" y="159544"/>
            <a:ext cx="3657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bias for </a:t>
            </a:r>
          </a:p>
          <a:p>
            <a:pPr algn="ctr"/>
            <a:r>
              <a:rPr lang="en-US" sz="2400" dirty="0"/>
              <a:t>857,245 records</a:t>
            </a:r>
          </a:p>
        </p:txBody>
      </p:sp>
    </p:spTree>
    <p:extLst>
      <p:ext uri="{BB962C8B-B14F-4D97-AF65-F5344CB8AC3E}">
        <p14:creationId xmlns:p14="http://schemas.microsoft.com/office/powerpoint/2010/main" val="285554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F/G. Spatial Deduplication and Thinning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689B8-5773-8A43-A0CF-BFF50CCADE63}"/>
              </a:ext>
            </a:extLst>
          </p:cNvPr>
          <p:cNvSpPr txBox="1"/>
          <p:nvPr/>
        </p:nvSpPr>
        <p:spPr>
          <a:xfrm>
            <a:off x="1075169" y="1657351"/>
            <a:ext cx="6616339" cy="2654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filtering, there may still be spatial autocorrelation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can be accounted for by data partitioning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824F-A54E-1643-BE9E-3512F182429F}"/>
              </a:ext>
            </a:extLst>
          </p:cNvPr>
          <p:cNvSpPr txBox="1"/>
          <p:nvPr/>
        </p:nvSpPr>
        <p:spPr>
          <a:xfrm>
            <a:off x="0" y="5967840"/>
            <a:ext cx="10912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Sillero</a:t>
            </a:r>
            <a:r>
              <a:rPr lang="en-US" sz="2400" dirty="0"/>
              <a:t> N. and A. M. Barbosa. 2020. Common mistakes in ecological niche models. International Journal of Geographical Information Science.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E3402D-32CD-B943-A435-23FA26B96495}"/>
              </a:ext>
            </a:extLst>
          </p:cNvPr>
          <p:cNvGrpSpPr/>
          <p:nvPr/>
        </p:nvGrpSpPr>
        <p:grpSpPr>
          <a:xfrm>
            <a:off x="7919010" y="2345332"/>
            <a:ext cx="3197820" cy="2167336"/>
            <a:chOff x="7245416" y="2198710"/>
            <a:chExt cx="3197820" cy="21673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9CBA6B-7A49-EA46-A8D4-5B255FF235E6}"/>
                </a:ext>
              </a:extLst>
            </p:cNvPr>
            <p:cNvSpPr txBox="1"/>
            <p:nvPr/>
          </p:nvSpPr>
          <p:spPr>
            <a:xfrm>
              <a:off x="8542490" y="3996714"/>
              <a:ext cx="1537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Env. Similarity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2A621B-2863-0049-BD0B-89DC926D8147}"/>
                </a:ext>
              </a:extLst>
            </p:cNvPr>
            <p:cNvGrpSpPr/>
            <p:nvPr/>
          </p:nvGrpSpPr>
          <p:grpSpPr>
            <a:xfrm>
              <a:off x="8245642" y="2198710"/>
              <a:ext cx="2197594" cy="1780674"/>
              <a:chOff x="4732421" y="3834063"/>
              <a:chExt cx="2197594" cy="178067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E716F75-552E-7E42-A625-4A134016B117}"/>
                  </a:ext>
                </a:extLst>
              </p:cNvPr>
              <p:cNvCxnSpPr/>
              <p:nvPr/>
            </p:nvCxnSpPr>
            <p:spPr>
              <a:xfrm>
                <a:off x="4732421" y="3834063"/>
                <a:ext cx="0" cy="17806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64CCBA7-1079-0D41-A06B-827C2BE56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2421" y="5594773"/>
                <a:ext cx="21975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639EA6-A1DD-3E42-A2E2-BA4476DE6F67}"/>
                </a:ext>
              </a:extLst>
            </p:cNvPr>
            <p:cNvSpPr txBox="1"/>
            <p:nvPr/>
          </p:nvSpPr>
          <p:spPr>
            <a:xfrm>
              <a:off x="7245416" y="2903122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053951-BF90-5F46-9EBE-D07D673B129F}"/>
                </a:ext>
              </a:extLst>
            </p:cNvPr>
            <p:cNvSpPr/>
            <p:nvPr/>
          </p:nvSpPr>
          <p:spPr>
            <a:xfrm>
              <a:off x="8354641" y="239332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B9C329-1C9A-B047-B38B-FC1E4E6E9F55}"/>
                </a:ext>
              </a:extLst>
            </p:cNvPr>
            <p:cNvSpPr/>
            <p:nvPr/>
          </p:nvSpPr>
          <p:spPr>
            <a:xfrm>
              <a:off x="8600799" y="23364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4EDC8B-8F70-6540-AC9F-774B2C6D144E}"/>
                </a:ext>
              </a:extLst>
            </p:cNvPr>
            <p:cNvSpPr/>
            <p:nvPr/>
          </p:nvSpPr>
          <p:spPr>
            <a:xfrm>
              <a:off x="8576582" y="256728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391EA4-95E1-8349-8E2C-B2B7074AB35F}"/>
                </a:ext>
              </a:extLst>
            </p:cNvPr>
            <p:cNvSpPr/>
            <p:nvPr/>
          </p:nvSpPr>
          <p:spPr>
            <a:xfrm>
              <a:off x="8556983" y="285524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D323EF-0566-2848-B099-3F3D1E596236}"/>
                </a:ext>
              </a:extLst>
            </p:cNvPr>
            <p:cNvSpPr/>
            <p:nvPr/>
          </p:nvSpPr>
          <p:spPr>
            <a:xfrm>
              <a:off x="8808210" y="269153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CD7896-B524-7546-BE6A-82587BAE7467}"/>
                </a:ext>
              </a:extLst>
            </p:cNvPr>
            <p:cNvSpPr/>
            <p:nvPr/>
          </p:nvSpPr>
          <p:spPr>
            <a:xfrm>
              <a:off x="9043797" y="258420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2A523D-13DB-2142-A104-45F12E2E6CAF}"/>
                </a:ext>
              </a:extLst>
            </p:cNvPr>
            <p:cNvSpPr/>
            <p:nvPr/>
          </p:nvSpPr>
          <p:spPr>
            <a:xfrm>
              <a:off x="9768330" y="3443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3C5874-DF0B-3744-8FE1-03CD7739DC78}"/>
                </a:ext>
              </a:extLst>
            </p:cNvPr>
            <p:cNvSpPr/>
            <p:nvPr/>
          </p:nvSpPr>
          <p:spPr>
            <a:xfrm>
              <a:off x="9920730" y="3595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61EDE-9332-D64F-B03F-8DA2E75FBE72}"/>
                </a:ext>
              </a:extLst>
            </p:cNvPr>
            <p:cNvSpPr/>
            <p:nvPr/>
          </p:nvSpPr>
          <p:spPr>
            <a:xfrm>
              <a:off x="10073130" y="37479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5B2FF4-E8D3-6648-B12F-ED2E497174CA}"/>
                </a:ext>
              </a:extLst>
            </p:cNvPr>
            <p:cNvSpPr/>
            <p:nvPr/>
          </p:nvSpPr>
          <p:spPr>
            <a:xfrm>
              <a:off x="9006330" y="26811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F17803-78B7-AB42-B78B-4F4DC79B95EC}"/>
                </a:ext>
              </a:extLst>
            </p:cNvPr>
            <p:cNvSpPr/>
            <p:nvPr/>
          </p:nvSpPr>
          <p:spPr>
            <a:xfrm>
              <a:off x="9158730" y="283359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0DFD121-B997-6B4B-BD8E-0D9AC5A8F69E}"/>
                </a:ext>
              </a:extLst>
            </p:cNvPr>
            <p:cNvSpPr/>
            <p:nvPr/>
          </p:nvSpPr>
          <p:spPr>
            <a:xfrm>
              <a:off x="8904220" y="282564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EA03A5-A41A-614D-A493-F805D8AD510F}"/>
                </a:ext>
              </a:extLst>
            </p:cNvPr>
            <p:cNvSpPr/>
            <p:nvPr/>
          </p:nvSpPr>
          <p:spPr>
            <a:xfrm>
              <a:off x="8918190" y="2989804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8C2419-E4CD-5747-9908-E3CC0A05D7E2}"/>
                </a:ext>
              </a:extLst>
            </p:cNvPr>
            <p:cNvSpPr/>
            <p:nvPr/>
          </p:nvSpPr>
          <p:spPr>
            <a:xfrm>
              <a:off x="9357789" y="3123856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96D7AE-AEEC-314D-AE7D-97CF1582496F}"/>
                </a:ext>
              </a:extLst>
            </p:cNvPr>
            <p:cNvSpPr/>
            <p:nvPr/>
          </p:nvSpPr>
          <p:spPr>
            <a:xfrm>
              <a:off x="9467251" y="329333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FE5A09-0737-304C-928E-9DC8B2A26611}"/>
                </a:ext>
              </a:extLst>
            </p:cNvPr>
            <p:cNvSpPr/>
            <p:nvPr/>
          </p:nvSpPr>
          <p:spPr>
            <a:xfrm>
              <a:off x="9328995" y="290504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1DFD46-8FB6-A64B-8064-FCE041E76AE7}"/>
                </a:ext>
              </a:extLst>
            </p:cNvPr>
            <p:cNvSpPr/>
            <p:nvPr/>
          </p:nvSpPr>
          <p:spPr>
            <a:xfrm>
              <a:off x="9139990" y="3112803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B715AA-E01C-E449-90B5-3DC120B292EF}"/>
                </a:ext>
              </a:extLst>
            </p:cNvPr>
            <p:cNvSpPr/>
            <p:nvPr/>
          </p:nvSpPr>
          <p:spPr>
            <a:xfrm>
              <a:off x="9626328" y="3217808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79138-256F-724C-84AA-439F826E9FF9}"/>
                </a:ext>
              </a:extLst>
            </p:cNvPr>
            <p:cNvSpPr/>
            <p:nvPr/>
          </p:nvSpPr>
          <p:spPr>
            <a:xfrm>
              <a:off x="9756727" y="3656555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FDBBFC-4B42-6F45-8FA5-0EAE67E7365B}"/>
                </a:ext>
              </a:extLst>
            </p:cNvPr>
            <p:cNvCxnSpPr>
              <a:cxnSpLocks/>
            </p:cNvCxnSpPr>
            <p:nvPr/>
          </p:nvCxnSpPr>
          <p:spPr>
            <a:xfrm>
              <a:off x="8446081" y="2317624"/>
              <a:ext cx="1804824" cy="15403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79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F. Spatial Deduplication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10FE-BCB0-BA4A-95DA-94E4D4AAE663}"/>
              </a:ext>
            </a:extLst>
          </p:cNvPr>
          <p:cNvSpPr txBox="1"/>
          <p:nvPr/>
        </p:nvSpPr>
        <p:spPr>
          <a:xfrm>
            <a:off x="4033381" y="7377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B78888-1E5F-9967-C0C6-94484046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754427"/>
            <a:ext cx="8972550" cy="46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G. Spatial Thinning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F2AF4-83E5-494C-B2D0-6131DA1982C0}"/>
              </a:ext>
            </a:extLst>
          </p:cNvPr>
          <p:cNvSpPr txBox="1"/>
          <p:nvPr/>
        </p:nvSpPr>
        <p:spPr>
          <a:xfrm>
            <a:off x="363353" y="5088850"/>
            <a:ext cx="11784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rdist.earth</a:t>
            </a:r>
            <a:r>
              <a:rPr lang="en-US" sz="2800" b="1" dirty="0"/>
              <a:t> </a:t>
            </a:r>
            <a:r>
              <a:rPr lang="en-US" sz="2800" dirty="0"/>
              <a:t>can be used to look at nearest neighbor distance in kilometers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do.call</a:t>
            </a:r>
            <a:r>
              <a:rPr lang="en-US" sz="2800" b="1" dirty="0"/>
              <a:t> </a:t>
            </a:r>
            <a:r>
              <a:rPr lang="en-US" sz="2800" dirty="0"/>
              <a:t>applies to a list, </a:t>
            </a:r>
            <a:r>
              <a:rPr lang="en-US" sz="2800" b="1" dirty="0" err="1"/>
              <a:t>rbind</a:t>
            </a:r>
            <a:r>
              <a:rPr lang="en-US" sz="2800" dirty="0"/>
              <a:t> binds rows, and the </a:t>
            </a:r>
            <a:r>
              <a:rPr lang="en-US" sz="2800" b="1" dirty="0"/>
              <a:t>sort</a:t>
            </a:r>
            <a:r>
              <a:rPr lang="en-US" sz="2800" dirty="0"/>
              <a:t> is set up to select the lowest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want to look at the </a:t>
            </a:r>
            <a:r>
              <a:rPr lang="en-US" sz="2800" b="1" dirty="0"/>
              <a:t>min </a:t>
            </a:r>
            <a:r>
              <a:rPr lang="en-US" sz="2800" dirty="0"/>
              <a:t>distance between points remaining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40D4C3-A544-8858-19C4-6EBE73BB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1520150"/>
            <a:ext cx="7973339" cy="36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B1CC2B-7740-1047-81AF-D73E3A528DF0}"/>
              </a:ext>
            </a:extLst>
          </p:cNvPr>
          <p:cNvSpPr txBox="1"/>
          <p:nvPr/>
        </p:nvSpPr>
        <p:spPr>
          <a:xfrm>
            <a:off x="898358" y="1508383"/>
            <a:ext cx="110850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spThin</a:t>
            </a:r>
            <a:r>
              <a:rPr lang="en-US" sz="2800" dirty="0"/>
              <a:t> function </a:t>
            </a:r>
            <a:r>
              <a:rPr lang="en-US" sz="2800" b="1" i="1" dirty="0"/>
              <a:t>thin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 </a:t>
            </a:r>
            <a:r>
              <a:rPr lang="en-US" sz="2800" dirty="0" err="1"/>
              <a:t>thin.par</a:t>
            </a:r>
            <a:r>
              <a:rPr lang="en-US" sz="2800" dirty="0"/>
              <a:t> = minimum nearest neighbor distance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Next, the function calculates pairwise distance between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1) For each record, IDs the # of occurrence records within distance 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2) One record of those which share the greatest # from (1) is removed at random.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3) Repeat 1 – 2 till no record has a nearest neighbor closer than </a:t>
            </a:r>
            <a:r>
              <a:rPr lang="en-US" sz="2800" dirty="0" err="1"/>
              <a:t>thin.par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7871B-CEE6-1042-A56C-20C3FA223E77}"/>
              </a:ext>
            </a:extLst>
          </p:cNvPr>
          <p:cNvSpPr txBox="1"/>
          <p:nvPr/>
        </p:nvSpPr>
        <p:spPr>
          <a:xfrm>
            <a:off x="0" y="6104320"/>
            <a:ext cx="1198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Aiello-</a:t>
            </a:r>
            <a:r>
              <a:rPr lang="en-US" sz="2400" dirty="0" err="1"/>
              <a:t>Lammens</a:t>
            </a:r>
            <a:r>
              <a:rPr lang="en-US" sz="2400" dirty="0"/>
              <a:t> et al. 2015. </a:t>
            </a:r>
            <a:r>
              <a:rPr lang="en-US" sz="2400" dirty="0" err="1"/>
              <a:t>spThin</a:t>
            </a:r>
            <a:r>
              <a:rPr lang="en-US" sz="2400" dirty="0"/>
              <a:t>: an R package for spatial thinning of species occurrence records for use in ecological niche models. </a:t>
            </a:r>
            <a:r>
              <a:rPr lang="en-US" sz="2400" dirty="0" err="1"/>
              <a:t>Ecography</a:t>
            </a:r>
            <a:r>
              <a:rPr lang="en-US" sz="2400" dirty="0"/>
              <a:t>. </a:t>
            </a:r>
          </a:p>
        </p:txBody>
      </p:sp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E5562765-4953-6199-19AF-F0A2099BC7A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G. Spatial Thinning</a:t>
            </a:r>
          </a:p>
        </p:txBody>
      </p:sp>
    </p:spTree>
    <p:extLst>
      <p:ext uri="{BB962C8B-B14F-4D97-AF65-F5344CB8AC3E}">
        <p14:creationId xmlns:p14="http://schemas.microsoft.com/office/powerpoint/2010/main" val="200397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A8D6B9-D86E-CB2A-5FC7-63018390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45" y="2048962"/>
            <a:ext cx="10813210" cy="2760076"/>
          </a:xfrm>
          <a:prstGeom prst="rect">
            <a:avLst/>
          </a:prstGeom>
        </p:spPr>
      </p:pic>
      <p:sp>
        <p:nvSpPr>
          <p:cNvPr id="3" name="Occurrence data cleaning">
            <a:extLst>
              <a:ext uri="{FF2B5EF4-FFF2-40B4-BE49-F238E27FC236}">
                <a16:creationId xmlns:a16="http://schemas.microsoft.com/office/drawing/2014/main" id="{07FC92CB-A3B3-0425-00C9-2903AD57566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G. Spatial Thinning</a:t>
            </a:r>
          </a:p>
        </p:txBody>
      </p:sp>
    </p:spTree>
    <p:extLst>
      <p:ext uri="{BB962C8B-B14F-4D97-AF65-F5344CB8AC3E}">
        <p14:creationId xmlns:p14="http://schemas.microsoft.com/office/powerpoint/2010/main" val="295483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ccurrence data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Data </a:t>
            </a:r>
            <a:r>
              <a:rPr sz="6000" dirty="0"/>
              <a:t>cleaning</a:t>
            </a:r>
          </a:p>
        </p:txBody>
      </p:sp>
      <p:sp>
        <p:nvSpPr>
          <p:cNvPr id="173" name="Occurence_Data_Cleaning.R"/>
          <p:cNvSpPr txBox="1"/>
          <p:nvPr/>
        </p:nvSpPr>
        <p:spPr>
          <a:xfrm>
            <a:off x="5114225" y="190557"/>
            <a:ext cx="1963551" cy="349135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dirty="0"/>
              <a:t>02_Data_Cleaning.R</a:t>
            </a:r>
            <a:endParaRPr sz="1266" dirty="0"/>
          </a:p>
        </p:txBody>
      </p:sp>
      <p:sp>
        <p:nvSpPr>
          <p:cNvPr id="174" name="Exploring the dataset in R - dplyr…"/>
          <p:cNvSpPr txBox="1"/>
          <p:nvPr/>
        </p:nvSpPr>
        <p:spPr>
          <a:xfrm>
            <a:off x="980326" y="1360800"/>
            <a:ext cx="8099459" cy="491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</a:t>
            </a:r>
            <a:r>
              <a:rPr sz="2250" dirty="0"/>
              <a:t>Exploring the dataset</a:t>
            </a:r>
            <a:endParaRPr lang="en-US" sz="2250" dirty="0"/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Taxonomic Harmonization</a:t>
            </a:r>
          </a:p>
          <a:p>
            <a:pPr marL="446469" indent="-446469">
              <a:buSzPct val="100000"/>
              <a:buFontTx/>
              <a:buAutoNum type="arabicPeriod"/>
              <a:defRPr sz="3200"/>
            </a:pPr>
            <a:r>
              <a:rPr lang="en-US" sz="2250" dirty="0"/>
              <a:t>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etc</a:t>
            </a:r>
            <a:endParaRPr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Flag and Filter Cultivated Records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Duplicate Removal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deduplication 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thinning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Visualize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cleaned.csv</a:t>
            </a:r>
            <a:endParaRPr lang="en-US" sz="2250" dirty="0"/>
          </a:p>
          <a:p>
            <a:pPr>
              <a:buSzPct val="100000"/>
              <a:defRPr sz="3200"/>
            </a:pPr>
            <a:r>
              <a:rPr lang="en-US" sz="2250" dirty="0"/>
              <a:t>- REPEAT -</a:t>
            </a:r>
          </a:p>
        </p:txBody>
      </p:sp>
    </p:spTree>
    <p:extLst>
      <p:ext uri="{BB962C8B-B14F-4D97-AF65-F5344CB8AC3E}">
        <p14:creationId xmlns:p14="http://schemas.microsoft.com/office/powerpoint/2010/main" val="28252797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H. Static Map of Cleaned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C1E6D-4C7F-BA4D-9E10-51F9CC30F95F}"/>
              </a:ext>
            </a:extLst>
          </p:cNvPr>
          <p:cNvSpPr txBox="1"/>
          <p:nvPr/>
        </p:nvSpPr>
        <p:spPr>
          <a:xfrm>
            <a:off x="257593" y="4960464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crs</a:t>
            </a:r>
            <a:r>
              <a:rPr lang="en-US" sz="2800" dirty="0"/>
              <a:t> = 4326 is WGS84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the function </a:t>
            </a:r>
            <a:r>
              <a:rPr lang="en-US" sz="2800" b="1" dirty="0"/>
              <a:t>borders</a:t>
            </a:r>
            <a:r>
              <a:rPr lang="en-US" sz="2800" dirty="0"/>
              <a:t> from the package </a:t>
            </a:r>
            <a:r>
              <a:rPr lang="en-US" sz="2800" b="1" dirty="0"/>
              <a:t>ggplot2</a:t>
            </a:r>
            <a:r>
              <a:rPr lang="en-US" sz="2800" dirty="0"/>
              <a:t>, we download basemaps to plot our points on.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FB27ACD-6422-A8FD-87D1-6D531C85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62" y="1453855"/>
            <a:ext cx="6467061" cy="32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AF1ED-D1F6-2B78-843C-8DCBDF2F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70" y="1843088"/>
            <a:ext cx="7772400" cy="4484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8A252-41D9-5442-94F5-47DA7EB7E5E5}"/>
              </a:ext>
            </a:extLst>
          </p:cNvPr>
          <p:cNvSpPr txBox="1"/>
          <p:nvPr/>
        </p:nvSpPr>
        <p:spPr>
          <a:xfrm>
            <a:off x="7968884" y="2336758"/>
            <a:ext cx="17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Add </a:t>
            </a:r>
            <a:r>
              <a:rPr lang="en-US" dirty="0" err="1">
                <a:solidFill>
                  <a:srgbClr val="FF0000"/>
                </a:solidFill>
              </a:rPr>
              <a:t>basemaps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2845-AB54-7643-A09B-09A8A7B93501}"/>
              </a:ext>
            </a:extLst>
          </p:cNvPr>
          <p:cNvSpPr txBox="1"/>
          <p:nvPr/>
        </p:nvSpPr>
        <p:spPr>
          <a:xfrm>
            <a:off x="7968884" y="2935676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Add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CE329-B1B8-9A48-9BCD-DE736F8FB7FC}"/>
              </a:ext>
            </a:extLst>
          </p:cNvPr>
          <p:cNvSpPr txBox="1"/>
          <p:nvPr/>
        </p:nvSpPr>
        <p:spPr>
          <a:xfrm>
            <a:off x="7968884" y="3716037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Zoom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0D706-6680-3848-A1EC-C5E975E80F88}"/>
              </a:ext>
            </a:extLst>
          </p:cNvPr>
          <p:cNvSpPr txBox="1"/>
          <p:nvPr/>
        </p:nvSpPr>
        <p:spPr>
          <a:xfrm>
            <a:off x="7968884" y="4494042"/>
            <a:ext cx="16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Fix axis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9AE88-57DC-6F49-9AE3-41F67BBFBB30}"/>
              </a:ext>
            </a:extLst>
          </p:cNvPr>
          <p:cNvSpPr txBox="1"/>
          <p:nvPr/>
        </p:nvSpPr>
        <p:spPr>
          <a:xfrm>
            <a:off x="7968884" y="5117283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Add scale and North arrow</a:t>
            </a:r>
          </a:p>
        </p:txBody>
      </p:sp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110377A7-DA01-5214-C82F-D810D7890D6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H. Static Map of Cleaned Points</a:t>
            </a:r>
          </a:p>
        </p:txBody>
      </p:sp>
    </p:spTree>
    <p:extLst>
      <p:ext uri="{BB962C8B-B14F-4D97-AF65-F5344CB8AC3E}">
        <p14:creationId xmlns:p14="http://schemas.microsoft.com/office/powerpoint/2010/main" val="406040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40FCAF7A-F1C5-5521-1E0B-BEF89191AA5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H. Static Map of Cleaned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B8C2B-AD5D-98B5-801E-E28E6FE0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43" y="1564230"/>
            <a:ext cx="7411278" cy="52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A77EE1C0-67A9-5756-F0D0-526AC49DC5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I. Interactive Map with Leaflet</a:t>
            </a:r>
          </a:p>
          <a:p>
            <a:endParaRPr lang="en-US" sz="6000" dirty="0"/>
          </a:p>
        </p:txBody>
      </p:sp>
      <p:pic>
        <p:nvPicPr>
          <p:cNvPr id="3" name="Picture 2" descr="A map with blue pins&#10;&#10;AI-generated content may be incorrect.">
            <a:extLst>
              <a:ext uri="{FF2B5EF4-FFF2-40B4-BE49-F238E27FC236}">
                <a16:creationId xmlns:a16="http://schemas.microsoft.com/office/drawing/2014/main" id="{46843A46-F9AF-BA99-5152-025D9BE8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10" y="1170332"/>
            <a:ext cx="8724311" cy="55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J. Saved </a:t>
            </a:r>
            <a:r>
              <a:rPr lang="en-US" sz="6000" dirty="0" err="1"/>
              <a:t>Cleaned.csv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41E7B-D453-0BD3-74AF-4B46D7B8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7" y="1843088"/>
            <a:ext cx="10271713" cy="10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K. Repeat for all taxa</a:t>
            </a: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946DB5-C9C6-1D27-7372-AC385C28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3088"/>
            <a:ext cx="7772400" cy="389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D3CA0-AAA6-EF43-80AB-E92B1D80A5D6}"/>
              </a:ext>
            </a:extLst>
          </p:cNvPr>
          <p:cNvSpPr txBox="1"/>
          <p:nvPr/>
        </p:nvSpPr>
        <p:spPr>
          <a:xfrm>
            <a:off x="7467299" y="2050912"/>
            <a:ext cx="35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Create list of files with paths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49CF4-373C-59D1-41EA-7537AD831485}"/>
              </a:ext>
            </a:extLst>
          </p:cNvPr>
          <p:cNvSpPr txBox="1"/>
          <p:nvPr/>
        </p:nvSpPr>
        <p:spPr>
          <a:xfrm>
            <a:off x="7467299" y="3059668"/>
            <a:ext cx="35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Create list of synonyms </a:t>
            </a:r>
          </a:p>
        </p:txBody>
      </p:sp>
    </p:spTree>
    <p:extLst>
      <p:ext uri="{BB962C8B-B14F-4D97-AF65-F5344CB8AC3E}">
        <p14:creationId xmlns:p14="http://schemas.microsoft.com/office/powerpoint/2010/main" val="245647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67B4346-CFBD-AB22-B88C-19186163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69" y="1665962"/>
            <a:ext cx="5721749" cy="4912812"/>
          </a:xfrm>
          <a:prstGeom prst="rect">
            <a:avLst/>
          </a:prstGeom>
        </p:spPr>
      </p:pic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96C1FD5D-5265-6728-5529-409136694B1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K. Repeat for all taxa</a:t>
            </a:r>
          </a:p>
        </p:txBody>
      </p:sp>
      <p:sp>
        <p:nvSpPr>
          <p:cNvPr id="7" name="Exploring the dataset in R - dplyr…">
            <a:extLst>
              <a:ext uri="{FF2B5EF4-FFF2-40B4-BE49-F238E27FC236}">
                <a16:creationId xmlns:a16="http://schemas.microsoft.com/office/drawing/2014/main" id="{260B29CE-F901-8A1F-9E91-580D095ADB80}"/>
              </a:ext>
            </a:extLst>
          </p:cNvPr>
          <p:cNvSpPr txBox="1"/>
          <p:nvPr/>
        </p:nvSpPr>
        <p:spPr>
          <a:xfrm>
            <a:off x="6712349" y="1941696"/>
            <a:ext cx="8099459" cy="388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Read in downloaded data</a:t>
            </a:r>
          </a:p>
          <a:p>
            <a:pPr marL="446469" indent="-446469">
              <a:buSzPct val="100000"/>
              <a:buAutoNum type="arabicPeriod"/>
              <a:defRPr sz="3200"/>
            </a:pPr>
            <a:r>
              <a:rPr lang="en-US" sz="2250" dirty="0"/>
              <a:t>Resolve taxon names</a:t>
            </a:r>
          </a:p>
          <a:p>
            <a:pPr marL="446469" indent="-446469">
              <a:buSzPct val="100000"/>
              <a:buFontTx/>
              <a:buAutoNum type="arabicPeriod"/>
              <a:defRPr sz="3200"/>
            </a:pPr>
            <a:r>
              <a:rPr lang="en-US" sz="2250" dirty="0"/>
              <a:t>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ec</a:t>
            </a:r>
            <a:r>
              <a:rPr lang="en-US" sz="2250" dirty="0" err="1"/>
              <a:t>t</a:t>
            </a:r>
            <a:r>
              <a:rPr lang="en-US" sz="2250" dirty="0"/>
              <a:t>.</a:t>
            </a:r>
            <a:endParaRPr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sz="2250" dirty="0"/>
              <a:t>Remove duplicates</a:t>
            </a:r>
            <a:endParaRPr lang="en-US" sz="2250" dirty="0"/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Spatial correction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Visualize</a:t>
            </a:r>
          </a:p>
          <a:p>
            <a:pPr marL="262110" indent="-272841">
              <a:buSzPct val="100000"/>
              <a:buAutoNum type="arabicPeriod"/>
              <a:defRPr sz="3200"/>
            </a:pPr>
            <a:r>
              <a:rPr lang="en-US" sz="2250" dirty="0"/>
              <a:t>Save </a:t>
            </a:r>
            <a:r>
              <a:rPr lang="en-US" sz="2250" dirty="0" err="1"/>
              <a:t>cleaned.csv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363744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99F870FC-3619-D72D-A2DC-7FA54A11D61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L. Make Maxent Ready</a:t>
            </a:r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D22AFB7-76A3-C2B2-244A-2020D834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10404815" cy="20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4EB6753-598E-F853-F2FB-F8FA48E8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99" y="1488319"/>
            <a:ext cx="7272403" cy="5214944"/>
          </a:xfrm>
          <a:prstGeom prst="rect">
            <a:avLst/>
          </a:prstGeom>
        </p:spPr>
      </p:pic>
      <p:sp>
        <p:nvSpPr>
          <p:cNvPr id="5" name="Occurrence data cleaning">
            <a:extLst>
              <a:ext uri="{FF2B5EF4-FFF2-40B4-BE49-F238E27FC236}">
                <a16:creationId xmlns:a16="http://schemas.microsoft.com/office/drawing/2014/main" id="{3125F6C1-C2EC-1C6B-8A39-ABDAC119464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M. Map All Records</a:t>
            </a:r>
          </a:p>
        </p:txBody>
      </p:sp>
    </p:spTree>
    <p:extLst>
      <p:ext uri="{BB962C8B-B14F-4D97-AF65-F5344CB8AC3E}">
        <p14:creationId xmlns:p14="http://schemas.microsoft.com/office/powerpoint/2010/main" val="209320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4DE19-01D2-2AAC-576F-177806F9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43" y="0"/>
            <a:ext cx="9791370" cy="69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CDF73-BB86-FCEC-6BCD-014C04218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ccurrence data cleaning">
            <a:extLst>
              <a:ext uri="{FF2B5EF4-FFF2-40B4-BE49-F238E27FC236}">
                <a16:creationId xmlns:a16="http://schemas.microsoft.com/office/drawing/2014/main" id="{0E879438-3A27-1DA0-CFA5-EB34E4280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Data </a:t>
            </a:r>
            <a:r>
              <a:rPr sz="6000" dirty="0"/>
              <a:t>cleaning</a:t>
            </a:r>
          </a:p>
        </p:txBody>
      </p:sp>
      <p:sp>
        <p:nvSpPr>
          <p:cNvPr id="173" name="Occurence_Data_Cleaning.R">
            <a:extLst>
              <a:ext uri="{FF2B5EF4-FFF2-40B4-BE49-F238E27FC236}">
                <a16:creationId xmlns:a16="http://schemas.microsoft.com/office/drawing/2014/main" id="{5895E8D9-EA1A-63D8-102B-1255377EAE4B}"/>
              </a:ext>
            </a:extLst>
          </p:cNvPr>
          <p:cNvSpPr txBox="1"/>
          <p:nvPr/>
        </p:nvSpPr>
        <p:spPr>
          <a:xfrm>
            <a:off x="5114225" y="190557"/>
            <a:ext cx="1963551" cy="349135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dirty="0"/>
              <a:t>02_Data_Cleaning.R</a:t>
            </a:r>
            <a:endParaRPr sz="1266" dirty="0"/>
          </a:p>
        </p:txBody>
      </p:sp>
      <p:sp>
        <p:nvSpPr>
          <p:cNvPr id="174" name="Exploring the dataset in R - dplyr…">
            <a:extLst>
              <a:ext uri="{FF2B5EF4-FFF2-40B4-BE49-F238E27FC236}">
                <a16:creationId xmlns:a16="http://schemas.microsoft.com/office/drawing/2014/main" id="{8871ADCD-2F9F-DE62-E187-217F54DEF0EA}"/>
              </a:ext>
            </a:extLst>
          </p:cNvPr>
          <p:cNvSpPr txBox="1"/>
          <p:nvPr/>
        </p:nvSpPr>
        <p:spPr>
          <a:xfrm>
            <a:off x="980326" y="1360800"/>
            <a:ext cx="8099459" cy="491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b">
            <a:spAutoFit/>
          </a:bodyPr>
          <a:lstStyle/>
          <a:p>
            <a:pPr marL="460375" indent="-450850">
              <a:buSzPct val="100000"/>
              <a:defRPr sz="3200"/>
            </a:pPr>
            <a:r>
              <a:rPr lang="en-US" sz="2250" dirty="0"/>
              <a:t>0.   </a:t>
            </a:r>
            <a:r>
              <a:rPr sz="2250" dirty="0"/>
              <a:t>Exploring the dataset</a:t>
            </a:r>
            <a:endParaRPr lang="en-US" sz="2250" dirty="0"/>
          </a:p>
          <a:p>
            <a:pPr>
              <a:buSzPct val="100000"/>
              <a:defRPr sz="3200"/>
            </a:pPr>
            <a:r>
              <a:rPr lang="en-US" sz="2250" dirty="0"/>
              <a:t>B. Taxonomic Harmonization</a:t>
            </a:r>
          </a:p>
          <a:p>
            <a:pPr>
              <a:buSzPct val="100000"/>
              <a:defRPr sz="3200"/>
            </a:pPr>
            <a:r>
              <a:rPr lang="en-US" sz="2250" dirty="0"/>
              <a:t>C. Clean localities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Precision</a:t>
            </a:r>
          </a:p>
          <a:p>
            <a:pPr marL="719310" lvl="1" indent="-272841">
              <a:buSzPct val="100000"/>
              <a:buAutoNum type="arabicPeriod"/>
              <a:defRPr sz="3200"/>
            </a:pPr>
            <a:r>
              <a:rPr sz="2250" dirty="0"/>
              <a:t>Remove impossible points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Most common coordinate: 0.00, 0.00</a:t>
            </a:r>
          </a:p>
          <a:p>
            <a:pPr marL="816045" lvl="2" indent="-190989">
              <a:buSzPct val="75000"/>
              <a:buChar char="•"/>
              <a:defRPr sz="3200"/>
            </a:pPr>
            <a:r>
              <a:rPr sz="2250" dirty="0"/>
              <a:t>Cultivated zones, botanical gardens, </a:t>
            </a:r>
            <a:r>
              <a:rPr sz="2250" dirty="0" err="1"/>
              <a:t>etc</a:t>
            </a:r>
            <a:endParaRPr sz="2250" dirty="0"/>
          </a:p>
          <a:p>
            <a:pPr>
              <a:buSzPct val="100000"/>
              <a:defRPr sz="3200"/>
            </a:pPr>
            <a:r>
              <a:rPr lang="en-US" sz="2250" dirty="0"/>
              <a:t>D. Flag and Filter Cultivated Records</a:t>
            </a:r>
          </a:p>
          <a:p>
            <a:pPr>
              <a:buSzPct val="100000"/>
              <a:defRPr sz="3200"/>
            </a:pPr>
            <a:r>
              <a:rPr lang="en-US" sz="2250" dirty="0"/>
              <a:t>E. Duplicate Removal</a:t>
            </a:r>
          </a:p>
          <a:p>
            <a:pPr>
              <a:buSzPct val="100000"/>
              <a:defRPr sz="3200"/>
            </a:pPr>
            <a:r>
              <a:rPr lang="en-US" sz="2250" dirty="0"/>
              <a:t>F. Spatial deduplication </a:t>
            </a:r>
          </a:p>
          <a:p>
            <a:pPr>
              <a:buSzPct val="100000"/>
              <a:defRPr sz="3200"/>
            </a:pPr>
            <a:r>
              <a:rPr lang="en-US" sz="2250" dirty="0"/>
              <a:t>G. Spatial thinning</a:t>
            </a:r>
          </a:p>
          <a:p>
            <a:pPr>
              <a:buSzPct val="100000"/>
              <a:defRPr sz="3200"/>
            </a:pPr>
            <a:r>
              <a:rPr lang="en-US" sz="2250" dirty="0"/>
              <a:t>H – I. Visualize</a:t>
            </a:r>
          </a:p>
          <a:p>
            <a:pPr>
              <a:buSzPct val="100000"/>
              <a:defRPr sz="3200"/>
            </a:pPr>
            <a:r>
              <a:rPr lang="en-US" sz="2250" dirty="0"/>
              <a:t>J. Save </a:t>
            </a:r>
            <a:r>
              <a:rPr lang="en-US" sz="2250" dirty="0" err="1"/>
              <a:t>cleaned.csv</a:t>
            </a:r>
            <a:endParaRPr lang="en-US" sz="2250" dirty="0"/>
          </a:p>
          <a:p>
            <a:pPr>
              <a:buSzPct val="100000"/>
              <a:defRPr sz="3200"/>
            </a:pPr>
            <a:r>
              <a:rPr lang="en-US" sz="2250" dirty="0"/>
              <a:t>- REPEAT -</a:t>
            </a:r>
          </a:p>
        </p:txBody>
      </p:sp>
    </p:spTree>
    <p:extLst>
      <p:ext uri="{BB962C8B-B14F-4D97-AF65-F5344CB8AC3E}">
        <p14:creationId xmlns:p14="http://schemas.microsoft.com/office/powerpoint/2010/main" val="37055609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716B51CD-0F9A-0F4B-80AE-CF89192940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Minimum occurrence records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24A0-5D6C-A941-B7A1-084EE81F865E}"/>
              </a:ext>
            </a:extLst>
          </p:cNvPr>
          <p:cNvSpPr txBox="1"/>
          <p:nvPr/>
        </p:nvSpPr>
        <p:spPr>
          <a:xfrm>
            <a:off x="876300" y="1652603"/>
            <a:ext cx="109870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points should represent the env. variability true to your species.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Too few points may not classify your species suitable conditions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not clear the minimum number of points needed.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Might be dependent on the extent of the study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3, 4, or 5 have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 per env. variable has also been suggested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More env. variables may not significantly change the minimum sample size needed (see study below).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14CBE-9342-F64A-AD77-4F81180F4041}"/>
              </a:ext>
            </a:extLst>
          </p:cNvPr>
          <p:cNvSpPr txBox="1"/>
          <p:nvPr/>
        </p:nvSpPr>
        <p:spPr>
          <a:xfrm>
            <a:off x="0" y="589189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Proosdij</a:t>
            </a:r>
            <a:r>
              <a:rPr lang="en-US" sz="2400" dirty="0"/>
              <a:t> et al. 2016. Minimum required number of specimen records to develop accurate species distribution models. </a:t>
            </a:r>
            <a:r>
              <a:rPr lang="en-US" sz="2400" dirty="0" err="1"/>
              <a:t>Ecography</a:t>
            </a:r>
            <a:r>
              <a:rPr lang="en-US" sz="2400" dirty="0"/>
              <a:t>.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46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10043B-5937-570C-654C-F124E5D6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83" y="1371994"/>
            <a:ext cx="6745633" cy="5486006"/>
          </a:xfrm>
          <a:prstGeom prst="rect">
            <a:avLst/>
          </a:prstGeom>
        </p:spPr>
      </p:pic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0CE3887A-A27C-A90E-6DAC-07AE511315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N. Georeferencing</a:t>
            </a:r>
          </a:p>
        </p:txBody>
      </p:sp>
    </p:spTree>
    <p:extLst>
      <p:ext uri="{BB962C8B-B14F-4D97-AF65-F5344CB8AC3E}">
        <p14:creationId xmlns:p14="http://schemas.microsoft.com/office/powerpoint/2010/main" val="99698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ccurrence data cleaning">
            <a:extLst>
              <a:ext uri="{FF2B5EF4-FFF2-40B4-BE49-F238E27FC236}">
                <a16:creationId xmlns:a16="http://schemas.microsoft.com/office/drawing/2014/main" id="{7FC6F0ED-DC14-AA48-9E8C-3F0DAEC1B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rPr lang="en-US" sz="6000" dirty="0"/>
              <a:t>Load Packages</a:t>
            </a:r>
            <a:endParaRPr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D6372-DE97-AA44-B1D7-E86269BFEE2A}"/>
              </a:ext>
            </a:extLst>
          </p:cNvPr>
          <p:cNvSpPr txBox="1"/>
          <p:nvPr/>
        </p:nvSpPr>
        <p:spPr>
          <a:xfrm>
            <a:off x="846222" y="449585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/>
              <a:t>gatoRs</a:t>
            </a:r>
            <a:r>
              <a:rPr lang="en-US" sz="2800" dirty="0"/>
              <a:t> custom package for processing biodiversity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Geospatial packages include </a:t>
            </a:r>
            <a:r>
              <a:rPr lang="en-US" sz="2800" b="1" dirty="0"/>
              <a:t>sf </a:t>
            </a:r>
            <a:r>
              <a:rPr lang="en-US" sz="2800" dirty="0"/>
              <a:t>and</a:t>
            </a:r>
            <a:r>
              <a:rPr lang="en-US" sz="2800" b="1" dirty="0"/>
              <a:t>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ggplot2, </a:t>
            </a:r>
            <a:r>
              <a:rPr lang="en-US" sz="2800" b="1" dirty="0" err="1"/>
              <a:t>ggspatial</a:t>
            </a:r>
            <a:r>
              <a:rPr lang="en-US" sz="2800" b="1" dirty="0"/>
              <a:t>, </a:t>
            </a:r>
            <a:r>
              <a:rPr lang="en-US" sz="2800" dirty="0"/>
              <a:t>and </a:t>
            </a:r>
            <a:r>
              <a:rPr lang="en-US" sz="2800" b="1" dirty="0"/>
              <a:t>leaflet</a:t>
            </a:r>
            <a:r>
              <a:rPr lang="en-US" sz="2800" dirty="0"/>
              <a:t> are for visualization</a:t>
            </a:r>
            <a:endParaRPr lang="en-US" sz="2800" b="1" dirty="0"/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500C03C-76E8-7BDE-FAC1-10B20EC6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40" y="1415991"/>
            <a:ext cx="9672616" cy="29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29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currence data cleaning">
            <a:extLst>
              <a:ext uri="{FF2B5EF4-FFF2-40B4-BE49-F238E27FC236}">
                <a16:creationId xmlns:a16="http://schemas.microsoft.com/office/drawing/2014/main" id="{5689C1A5-36DF-6243-8E7C-9FF1D40A91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A. Load Data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74EF-5AA3-224B-A6A9-5386AF95F256}"/>
              </a:ext>
            </a:extLst>
          </p:cNvPr>
          <p:cNvSpPr txBox="1"/>
          <p:nvPr/>
        </p:nvSpPr>
        <p:spPr>
          <a:xfrm>
            <a:off x="838200" y="3852719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read.csv</a:t>
            </a:r>
            <a:r>
              <a:rPr lang="en-US" sz="2800" b="1" dirty="0"/>
              <a:t> </a:t>
            </a:r>
            <a:r>
              <a:rPr lang="en-US" sz="2800" dirty="0"/>
              <a:t>is a base function of R, it reads csv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nrow</a:t>
            </a:r>
            <a:r>
              <a:rPr lang="en-US" sz="2800" dirty="0"/>
              <a:t> print the </a:t>
            </a:r>
            <a:r>
              <a:rPr lang="en-US" sz="2800" b="1" dirty="0"/>
              <a:t>n</a:t>
            </a:r>
            <a:r>
              <a:rPr lang="en-US" sz="2800" dirty="0"/>
              <a:t>umber of </a:t>
            </a:r>
            <a:r>
              <a:rPr lang="en-US" sz="2800" b="1" dirty="0"/>
              <a:t>row</a:t>
            </a:r>
            <a:r>
              <a:rPr lang="en-US" sz="2800" dirty="0"/>
              <a:t>s</a:t>
            </a:r>
          </a:p>
          <a:p>
            <a:endParaRPr lang="en-US" sz="28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C44F11-E055-2208-80FB-61EB7B72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108128"/>
            <a:ext cx="10356850" cy="14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65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B. Taxonomic Harmonization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1C9510-0876-BA48-A6AC-E012A6FB92DF}"/>
              </a:ext>
            </a:extLst>
          </p:cNvPr>
          <p:cNvSpPr txBox="1">
            <a:spLocks/>
          </p:cNvSpPr>
          <p:nvPr/>
        </p:nvSpPr>
        <p:spPr>
          <a:xfrm>
            <a:off x="838200" y="5110412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unique</a:t>
            </a:r>
            <a:r>
              <a:rPr lang="en-US" dirty="0"/>
              <a:t> prints unique values in the column </a:t>
            </a:r>
            <a:r>
              <a:rPr lang="en-US" b="1" i="1" dirty="0"/>
              <a:t>name</a:t>
            </a:r>
            <a:r>
              <a:rPr lang="en-US" dirty="0"/>
              <a:t> from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b="1" i="1" dirty="0" err="1"/>
              <a:t>rawdf</a:t>
            </a:r>
            <a:r>
              <a:rPr lang="en-US" dirty="0"/>
              <a:t>.</a:t>
            </a:r>
          </a:p>
          <a:p>
            <a:r>
              <a:rPr lang="en-US" b="1" dirty="0"/>
              <a:t>c</a:t>
            </a:r>
            <a:r>
              <a:rPr lang="en-US" dirty="0"/>
              <a:t> creates a list stored in the object</a:t>
            </a:r>
            <a:r>
              <a:rPr lang="en-US" b="1" i="1" dirty="0"/>
              <a:t> search </a:t>
            </a:r>
            <a:r>
              <a:rPr lang="en-US" dirty="0"/>
              <a:t>that contains </a:t>
            </a:r>
            <a:r>
              <a:rPr lang="en-US" b="1" i="1" dirty="0"/>
              <a:t>“Shortia galacifolia”</a:t>
            </a:r>
            <a:r>
              <a:rPr lang="en-US" dirty="0"/>
              <a:t> and </a:t>
            </a:r>
            <a:r>
              <a:rPr lang="en-US" b="1" i="1" dirty="0"/>
              <a:t>“</a:t>
            </a:r>
            <a:r>
              <a:rPr lang="en-US" b="1" i="1" dirty="0" err="1"/>
              <a:t>Sherwoodia</a:t>
            </a:r>
            <a:r>
              <a:rPr lang="en-US" b="1" i="1" dirty="0"/>
              <a:t> galacifolia”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02BDD5-9F78-76C3-44ED-4F386E3EF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14"/>
          <a:stretch/>
        </p:blipFill>
        <p:spPr>
          <a:xfrm>
            <a:off x="2849807" y="1519277"/>
            <a:ext cx="6492386" cy="35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1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16E6F8-2A25-9846-84C1-E1944F328AC0}"/>
              </a:ext>
            </a:extLst>
          </p:cNvPr>
          <p:cNvSpPr txBox="1">
            <a:spLocks/>
          </p:cNvSpPr>
          <p:nvPr/>
        </p:nvSpPr>
        <p:spPr>
          <a:xfrm>
            <a:off x="838200" y="3801939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we are going to harmonize taxonomy using </a:t>
            </a:r>
            <a:r>
              <a:rPr lang="en-US" b="1" dirty="0" err="1"/>
              <a:t>taxa_clean</a:t>
            </a:r>
            <a:r>
              <a:rPr lang="en-US" b="1" dirty="0"/>
              <a:t>(). </a:t>
            </a:r>
          </a:p>
          <a:p>
            <a:r>
              <a:rPr lang="en-US" dirty="0"/>
              <a:t>This function has three filter options: exact, fuzzy, or interactive.</a:t>
            </a:r>
          </a:p>
          <a:p>
            <a:pPr marL="0" indent="0">
              <a:buNone/>
            </a:pPr>
            <a:br>
              <a:rPr lang="en-US" b="1" i="1" dirty="0"/>
            </a:br>
            <a:endParaRPr lang="en-US" b="1" i="1" dirty="0"/>
          </a:p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FA1455-81CF-512E-5D7B-F6B2AACB6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87"/>
          <a:stretch/>
        </p:blipFill>
        <p:spPr>
          <a:xfrm>
            <a:off x="2279650" y="1843088"/>
            <a:ext cx="7632700" cy="1744158"/>
          </a:xfrm>
          <a:prstGeom prst="rect">
            <a:avLst/>
          </a:prstGeom>
        </p:spPr>
      </p:pic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EE68B41E-DD12-4696-C45F-AD3BB14ECF4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B. Taxonomic Harmonization</a:t>
            </a:r>
          </a:p>
        </p:txBody>
      </p:sp>
    </p:spTree>
    <p:extLst>
      <p:ext uri="{BB962C8B-B14F-4D97-AF65-F5344CB8AC3E}">
        <p14:creationId xmlns:p14="http://schemas.microsoft.com/office/powerpoint/2010/main" val="81367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ccurrence data cleaning">
            <a:extLst>
              <a:ext uri="{FF2B5EF4-FFF2-40B4-BE49-F238E27FC236}">
                <a16:creationId xmlns:a16="http://schemas.microsoft.com/office/drawing/2014/main" id="{8E0BF01C-1BB6-B54F-AE0D-607932A129F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C. Locality Cleaning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203CBC-63C5-214C-9DB1-32A5FB19C8AC}"/>
              </a:ext>
            </a:extLst>
          </p:cNvPr>
          <p:cNvSpPr txBox="1">
            <a:spLocks/>
          </p:cNvSpPr>
          <p:nvPr/>
        </p:nvSpPr>
        <p:spPr>
          <a:xfrm>
            <a:off x="1088721" y="4759074"/>
            <a:ext cx="10515600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basic_locality_clean</a:t>
            </a:r>
            <a:r>
              <a:rPr lang="en-US" b="1" dirty="0"/>
              <a:t>() </a:t>
            </a:r>
            <a:r>
              <a:rPr lang="en-US" dirty="0"/>
              <a:t>is from the package </a:t>
            </a:r>
            <a:r>
              <a:rPr lang="en-US" b="1" dirty="0" err="1"/>
              <a:t>gatoRs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30D84-359F-16D5-4FA0-8FC2C07E5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63423"/>
            <a:ext cx="10577598" cy="29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8B30DB-C302-2D47-B0D2-F590855D7355}"/>
              </a:ext>
            </a:extLst>
          </p:cNvPr>
          <p:cNvSpPr txBox="1">
            <a:spLocks/>
          </p:cNvSpPr>
          <p:nvPr/>
        </p:nvSpPr>
        <p:spPr>
          <a:xfrm>
            <a:off x="1016512" y="3429000"/>
            <a:ext cx="5197258" cy="266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retains records in the column long/</a:t>
            </a:r>
            <a:r>
              <a:rPr lang="en-US" dirty="0" err="1"/>
              <a:t>lat</a:t>
            </a:r>
            <a:r>
              <a:rPr lang="en-US" dirty="0"/>
              <a:t> that are not (!=) equal to 0.00</a:t>
            </a:r>
          </a:p>
          <a:p>
            <a:r>
              <a:rPr lang="en-US" dirty="0"/>
              <a:t>”There’s no place like 0,0”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FF3A-75BB-3D42-8939-B71F7CE7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74" y="3512790"/>
            <a:ext cx="4840497" cy="3004246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5CE9C6-EC7F-DFC7-289A-16A19C9CD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87"/>
          <a:stretch/>
        </p:blipFill>
        <p:spPr>
          <a:xfrm>
            <a:off x="704155" y="1555478"/>
            <a:ext cx="10783690" cy="1935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B691E-928C-922A-9504-FC17871057B2}"/>
              </a:ext>
            </a:extLst>
          </p:cNvPr>
          <p:cNvSpPr/>
          <p:nvPr/>
        </p:nvSpPr>
        <p:spPr>
          <a:xfrm>
            <a:off x="3945699" y="2337354"/>
            <a:ext cx="7067811" cy="100208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ccurrence data cleaning">
            <a:extLst>
              <a:ext uri="{FF2B5EF4-FFF2-40B4-BE49-F238E27FC236}">
                <a16:creationId xmlns:a16="http://schemas.microsoft.com/office/drawing/2014/main" id="{7583B3C4-87DE-C6CD-1E62-AC47510C4F5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37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3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C. Locality Cleaning</a:t>
            </a:r>
          </a:p>
        </p:txBody>
      </p:sp>
    </p:spTree>
    <p:extLst>
      <p:ext uri="{BB962C8B-B14F-4D97-AF65-F5344CB8AC3E}">
        <p14:creationId xmlns:p14="http://schemas.microsoft.com/office/powerpoint/2010/main" val="160416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1006</Words>
  <Application>Microsoft Macintosh PowerPoint</Application>
  <PresentationFormat>Widescreen</PresentationFormat>
  <Paragraphs>148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02- Data Cleaning</vt:lpstr>
      <vt:lpstr>Data cleaning</vt:lpstr>
      <vt:lpstr>Data cleaning</vt:lpstr>
      <vt:lpstr>Load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Soltis,Pamela S</dc:creator>
  <cp:lastModifiedBy>Gaynor, Michelle</cp:lastModifiedBy>
  <cp:revision>41</cp:revision>
  <dcterms:created xsi:type="dcterms:W3CDTF">2022-06-13T02:58:03Z</dcterms:created>
  <dcterms:modified xsi:type="dcterms:W3CDTF">2025-07-25T20:59:52Z</dcterms:modified>
</cp:coreProperties>
</file>